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56"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Klõpsake tiitlilaadi muutmiseks</a:t>
            </a:r>
            <a:endParaRPr lang="en-US"/>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alamtiitli laadi redigeerimiseks</a:t>
            </a:r>
            <a:endParaRPr lang="en-US"/>
          </a:p>
        </p:txBody>
      </p:sp>
      <p:sp>
        <p:nvSpPr>
          <p:cNvPr id="4" name="Kuupäeva kohatäide 3"/>
          <p:cNvSpPr>
            <a:spLocks noGrp="1"/>
          </p:cNvSpPr>
          <p:nvPr>
            <p:ph type="dt" sz="half" idx="10"/>
          </p:nvPr>
        </p:nvSpPr>
        <p:spPr/>
        <p:txBody>
          <a:bodyPr/>
          <a:lstStyle/>
          <a:p>
            <a:fld id="{698DC64D-291F-424D-A37B-9D23775E33FB}" type="datetimeFigureOut">
              <a:rPr lang="en-US" smtClean="0"/>
              <a:pPr/>
              <a:t>3/31/2014</a:t>
            </a:fld>
            <a:endParaRPr lang="en-US"/>
          </a:p>
        </p:txBody>
      </p:sp>
      <p:sp>
        <p:nvSpPr>
          <p:cNvPr id="5" name="Jaluse kohatäide 4"/>
          <p:cNvSpPr>
            <a:spLocks noGrp="1"/>
          </p:cNvSpPr>
          <p:nvPr>
            <p:ph type="ftr" sz="quarter" idx="11"/>
          </p:nvPr>
        </p:nvSpPr>
        <p:spPr/>
        <p:txBody>
          <a:bodyPr/>
          <a:lstStyle/>
          <a:p>
            <a:endParaRPr lang="en-US"/>
          </a:p>
        </p:txBody>
      </p:sp>
      <p:sp>
        <p:nvSpPr>
          <p:cNvPr id="6" name="Slaidinumbri kohatäide 5"/>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US"/>
          </a:p>
        </p:txBody>
      </p:sp>
      <p:sp>
        <p:nvSpPr>
          <p:cNvPr id="3" name="Vertikaalteksti kohatäide 2"/>
          <p:cNvSpPr>
            <a:spLocks noGrp="1"/>
          </p:cNvSpPr>
          <p:nvPr>
            <p:ph type="body" orient="vert" idx="1"/>
          </p:nvPr>
        </p:nvSpPr>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p>
            <a:fld id="{698DC64D-291F-424D-A37B-9D23775E33FB}" type="datetimeFigureOut">
              <a:rPr lang="en-US" smtClean="0"/>
              <a:pPr/>
              <a:t>3/31/2014</a:t>
            </a:fld>
            <a:endParaRPr lang="en-US"/>
          </a:p>
        </p:txBody>
      </p:sp>
      <p:sp>
        <p:nvSpPr>
          <p:cNvPr id="5" name="Jaluse kohatäide 4"/>
          <p:cNvSpPr>
            <a:spLocks noGrp="1"/>
          </p:cNvSpPr>
          <p:nvPr>
            <p:ph type="ftr" sz="quarter" idx="11"/>
          </p:nvPr>
        </p:nvSpPr>
        <p:spPr/>
        <p:txBody>
          <a:bodyPr/>
          <a:lstStyle/>
          <a:p>
            <a:endParaRPr lang="en-US"/>
          </a:p>
        </p:txBody>
      </p:sp>
      <p:sp>
        <p:nvSpPr>
          <p:cNvPr id="6" name="Slaidinumbri kohatäide 5"/>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Klõpsake tiitlilaadi muutmiseks</a:t>
            </a:r>
            <a:endParaRPr lang="en-US"/>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p>
            <a:fld id="{698DC64D-291F-424D-A37B-9D23775E33FB}" type="datetimeFigureOut">
              <a:rPr lang="en-US" smtClean="0"/>
              <a:pPr/>
              <a:t>3/31/2014</a:t>
            </a:fld>
            <a:endParaRPr lang="en-US"/>
          </a:p>
        </p:txBody>
      </p:sp>
      <p:sp>
        <p:nvSpPr>
          <p:cNvPr id="5" name="Jaluse kohatäide 4"/>
          <p:cNvSpPr>
            <a:spLocks noGrp="1"/>
          </p:cNvSpPr>
          <p:nvPr>
            <p:ph type="ftr" sz="quarter" idx="11"/>
          </p:nvPr>
        </p:nvSpPr>
        <p:spPr/>
        <p:txBody>
          <a:bodyPr/>
          <a:lstStyle/>
          <a:p>
            <a:endParaRPr lang="en-US"/>
          </a:p>
        </p:txBody>
      </p:sp>
      <p:sp>
        <p:nvSpPr>
          <p:cNvPr id="6" name="Slaidinumbri kohatäide 5"/>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US"/>
          </a:p>
        </p:txBody>
      </p:sp>
      <p:sp>
        <p:nvSpPr>
          <p:cNvPr id="3" name="Sisu kohatäide 2"/>
          <p:cNvSpPr>
            <a:spLocks noGrp="1"/>
          </p:cNvSpPr>
          <p:nvPr>
            <p:ph idx="1"/>
          </p:nvPr>
        </p:nvSpPr>
        <p:spPr/>
        <p:txBody>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p>
            <a:fld id="{698DC64D-291F-424D-A37B-9D23775E33FB}" type="datetimeFigureOut">
              <a:rPr lang="en-US" smtClean="0"/>
              <a:pPr/>
              <a:t>3/31/2014</a:t>
            </a:fld>
            <a:endParaRPr lang="en-US"/>
          </a:p>
        </p:txBody>
      </p:sp>
      <p:sp>
        <p:nvSpPr>
          <p:cNvPr id="5" name="Jaluse kohatäide 4"/>
          <p:cNvSpPr>
            <a:spLocks noGrp="1"/>
          </p:cNvSpPr>
          <p:nvPr>
            <p:ph type="ftr" sz="quarter" idx="11"/>
          </p:nvPr>
        </p:nvSpPr>
        <p:spPr/>
        <p:txBody>
          <a:bodyPr/>
          <a:lstStyle/>
          <a:p>
            <a:endParaRPr lang="en-US"/>
          </a:p>
        </p:txBody>
      </p:sp>
      <p:sp>
        <p:nvSpPr>
          <p:cNvPr id="6" name="Slaidinumbri kohatäide 5"/>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Klõpsake tiitlilaadi muutmiseks</a:t>
            </a:r>
            <a:endParaRPr lang="en-US"/>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Klõpsake juhtslaidi teksti laadide redigeerimiseks</a:t>
            </a:r>
          </a:p>
        </p:txBody>
      </p:sp>
      <p:sp>
        <p:nvSpPr>
          <p:cNvPr id="4" name="Kuupäeva kohatäide 3"/>
          <p:cNvSpPr>
            <a:spLocks noGrp="1"/>
          </p:cNvSpPr>
          <p:nvPr>
            <p:ph type="dt" sz="half" idx="10"/>
          </p:nvPr>
        </p:nvSpPr>
        <p:spPr/>
        <p:txBody>
          <a:bodyPr/>
          <a:lstStyle/>
          <a:p>
            <a:fld id="{698DC64D-291F-424D-A37B-9D23775E33FB}" type="datetimeFigureOut">
              <a:rPr lang="en-US" smtClean="0"/>
              <a:pPr/>
              <a:t>3/31/2014</a:t>
            </a:fld>
            <a:endParaRPr lang="en-US"/>
          </a:p>
        </p:txBody>
      </p:sp>
      <p:sp>
        <p:nvSpPr>
          <p:cNvPr id="5" name="Jaluse kohatäide 4"/>
          <p:cNvSpPr>
            <a:spLocks noGrp="1"/>
          </p:cNvSpPr>
          <p:nvPr>
            <p:ph type="ftr" sz="quarter" idx="11"/>
          </p:nvPr>
        </p:nvSpPr>
        <p:spPr/>
        <p:txBody>
          <a:bodyPr/>
          <a:lstStyle/>
          <a:p>
            <a:endParaRPr lang="en-US"/>
          </a:p>
        </p:txBody>
      </p:sp>
      <p:sp>
        <p:nvSpPr>
          <p:cNvPr id="6" name="Slaidinumbri kohatäide 5"/>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US"/>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Kuupäeva kohatäide 4"/>
          <p:cNvSpPr>
            <a:spLocks noGrp="1"/>
          </p:cNvSpPr>
          <p:nvPr>
            <p:ph type="dt" sz="half" idx="10"/>
          </p:nvPr>
        </p:nvSpPr>
        <p:spPr/>
        <p:txBody>
          <a:bodyPr/>
          <a:lstStyle/>
          <a:p>
            <a:fld id="{698DC64D-291F-424D-A37B-9D23775E33FB}" type="datetimeFigureOut">
              <a:rPr lang="en-US" smtClean="0"/>
              <a:pPr/>
              <a:t>3/31/2014</a:t>
            </a:fld>
            <a:endParaRPr lang="en-US"/>
          </a:p>
        </p:txBody>
      </p:sp>
      <p:sp>
        <p:nvSpPr>
          <p:cNvPr id="6" name="Jaluse kohatäide 5"/>
          <p:cNvSpPr>
            <a:spLocks noGrp="1"/>
          </p:cNvSpPr>
          <p:nvPr>
            <p:ph type="ftr" sz="quarter" idx="11"/>
          </p:nvPr>
        </p:nvSpPr>
        <p:spPr/>
        <p:txBody>
          <a:bodyPr/>
          <a:lstStyle/>
          <a:p>
            <a:endParaRPr lang="en-US"/>
          </a:p>
        </p:txBody>
      </p:sp>
      <p:sp>
        <p:nvSpPr>
          <p:cNvPr id="7" name="Slaidinumbri kohatäide 6"/>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Klõpsake tiitlilaadi muutmiseks</a:t>
            </a:r>
            <a:endParaRPr lang="en-US"/>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7" name="Kuupäeva kohatäide 6"/>
          <p:cNvSpPr>
            <a:spLocks noGrp="1"/>
          </p:cNvSpPr>
          <p:nvPr>
            <p:ph type="dt" sz="half" idx="10"/>
          </p:nvPr>
        </p:nvSpPr>
        <p:spPr/>
        <p:txBody>
          <a:bodyPr/>
          <a:lstStyle/>
          <a:p>
            <a:fld id="{698DC64D-291F-424D-A37B-9D23775E33FB}" type="datetimeFigureOut">
              <a:rPr lang="en-US" smtClean="0"/>
              <a:pPr/>
              <a:t>3/31/2014</a:t>
            </a:fld>
            <a:endParaRPr lang="en-US"/>
          </a:p>
        </p:txBody>
      </p:sp>
      <p:sp>
        <p:nvSpPr>
          <p:cNvPr id="8" name="Jaluse kohatäide 7"/>
          <p:cNvSpPr>
            <a:spLocks noGrp="1"/>
          </p:cNvSpPr>
          <p:nvPr>
            <p:ph type="ftr" sz="quarter" idx="11"/>
          </p:nvPr>
        </p:nvSpPr>
        <p:spPr/>
        <p:txBody>
          <a:bodyPr/>
          <a:lstStyle/>
          <a:p>
            <a:endParaRPr lang="en-US"/>
          </a:p>
        </p:txBody>
      </p:sp>
      <p:sp>
        <p:nvSpPr>
          <p:cNvPr id="9" name="Slaidinumbri kohatäide 8"/>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n-US"/>
          </a:p>
        </p:txBody>
      </p:sp>
      <p:sp>
        <p:nvSpPr>
          <p:cNvPr id="3" name="Kuupäeva kohatäide 2"/>
          <p:cNvSpPr>
            <a:spLocks noGrp="1"/>
          </p:cNvSpPr>
          <p:nvPr>
            <p:ph type="dt" sz="half" idx="10"/>
          </p:nvPr>
        </p:nvSpPr>
        <p:spPr/>
        <p:txBody>
          <a:bodyPr/>
          <a:lstStyle/>
          <a:p>
            <a:fld id="{698DC64D-291F-424D-A37B-9D23775E33FB}" type="datetimeFigureOut">
              <a:rPr lang="en-US" smtClean="0"/>
              <a:pPr/>
              <a:t>3/31/2014</a:t>
            </a:fld>
            <a:endParaRPr lang="en-US"/>
          </a:p>
        </p:txBody>
      </p:sp>
      <p:sp>
        <p:nvSpPr>
          <p:cNvPr id="4" name="Jaluse kohatäide 3"/>
          <p:cNvSpPr>
            <a:spLocks noGrp="1"/>
          </p:cNvSpPr>
          <p:nvPr>
            <p:ph type="ftr" sz="quarter" idx="11"/>
          </p:nvPr>
        </p:nvSpPr>
        <p:spPr/>
        <p:txBody>
          <a:bodyPr/>
          <a:lstStyle/>
          <a:p>
            <a:endParaRPr lang="en-US"/>
          </a:p>
        </p:txBody>
      </p:sp>
      <p:sp>
        <p:nvSpPr>
          <p:cNvPr id="5" name="Slaidinumbri kohatäide 4"/>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698DC64D-291F-424D-A37B-9D23775E33FB}" type="datetimeFigureOut">
              <a:rPr lang="en-US" smtClean="0"/>
              <a:pPr/>
              <a:t>3/31/2014</a:t>
            </a:fld>
            <a:endParaRPr lang="en-US"/>
          </a:p>
        </p:txBody>
      </p:sp>
      <p:sp>
        <p:nvSpPr>
          <p:cNvPr id="3" name="Jaluse kohatäide 2"/>
          <p:cNvSpPr>
            <a:spLocks noGrp="1"/>
          </p:cNvSpPr>
          <p:nvPr>
            <p:ph type="ftr" sz="quarter" idx="11"/>
          </p:nvPr>
        </p:nvSpPr>
        <p:spPr/>
        <p:txBody>
          <a:bodyPr/>
          <a:lstStyle/>
          <a:p>
            <a:endParaRPr lang="en-US"/>
          </a:p>
        </p:txBody>
      </p:sp>
      <p:sp>
        <p:nvSpPr>
          <p:cNvPr id="4" name="Slaidinumbri kohatäide 3"/>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Klõpsake tiitlilaadi muutmiseks</a:t>
            </a:r>
            <a:endParaRPr lang="en-US"/>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fld id="{698DC64D-291F-424D-A37B-9D23775E33FB}" type="datetimeFigureOut">
              <a:rPr lang="en-US" smtClean="0"/>
              <a:pPr/>
              <a:t>3/31/2014</a:t>
            </a:fld>
            <a:endParaRPr lang="en-US"/>
          </a:p>
        </p:txBody>
      </p:sp>
      <p:sp>
        <p:nvSpPr>
          <p:cNvPr id="6" name="Jaluse kohatäide 5"/>
          <p:cNvSpPr>
            <a:spLocks noGrp="1"/>
          </p:cNvSpPr>
          <p:nvPr>
            <p:ph type="ftr" sz="quarter" idx="11"/>
          </p:nvPr>
        </p:nvSpPr>
        <p:spPr/>
        <p:txBody>
          <a:bodyPr/>
          <a:lstStyle/>
          <a:p>
            <a:endParaRPr lang="en-US"/>
          </a:p>
        </p:txBody>
      </p:sp>
      <p:sp>
        <p:nvSpPr>
          <p:cNvPr id="7" name="Slaidinumbri kohatäide 6"/>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Klõpsake tiitlilaadi muutmiseks</a:t>
            </a:r>
            <a:endParaRPr lang="en-US"/>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fld id="{698DC64D-291F-424D-A37B-9D23775E33FB}" type="datetimeFigureOut">
              <a:rPr lang="en-US" smtClean="0"/>
              <a:pPr/>
              <a:t>3/31/2014</a:t>
            </a:fld>
            <a:endParaRPr lang="en-US"/>
          </a:p>
        </p:txBody>
      </p:sp>
      <p:sp>
        <p:nvSpPr>
          <p:cNvPr id="6" name="Jaluse kohatäide 5"/>
          <p:cNvSpPr>
            <a:spLocks noGrp="1"/>
          </p:cNvSpPr>
          <p:nvPr>
            <p:ph type="ftr" sz="quarter" idx="11"/>
          </p:nvPr>
        </p:nvSpPr>
        <p:spPr/>
        <p:txBody>
          <a:bodyPr/>
          <a:lstStyle/>
          <a:p>
            <a:endParaRPr lang="en-US"/>
          </a:p>
        </p:txBody>
      </p:sp>
      <p:sp>
        <p:nvSpPr>
          <p:cNvPr id="7" name="Slaidinumbri kohatäide 6"/>
          <p:cNvSpPr>
            <a:spLocks noGrp="1"/>
          </p:cNvSpPr>
          <p:nvPr>
            <p:ph type="sldNum" sz="quarter" idx="12"/>
          </p:nvPr>
        </p:nvSpPr>
        <p:spPr/>
        <p:txBody>
          <a:bodyPr/>
          <a:lstStyle/>
          <a:p>
            <a:fld id="{9921A09D-E344-43D8-9CE2-6C0E83CBA9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Klõpsake tiitlilaadi muutmiseks</a:t>
            </a:r>
            <a:endParaRPr lang="en-US"/>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8DC64D-291F-424D-A37B-9D23775E33FB}" type="datetimeFigureOut">
              <a:rPr lang="en-US" smtClean="0"/>
              <a:pPr/>
              <a:t>3/31/2014</a:t>
            </a:fld>
            <a:endParaRPr lang="en-US"/>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1A09D-E344-43D8-9CE2-6C0E83CBA9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getwapps.com/k2r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et.wikipedia.org/wiki/Keel_(keeletead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ctrTitle"/>
          </p:nvPr>
        </p:nvSpPr>
        <p:spPr/>
        <p:txBody>
          <a:bodyPr/>
          <a:lstStyle/>
          <a:p>
            <a:r>
              <a:rPr lang="et-EE" dirty="0" smtClean="0"/>
              <a:t>8-2 Isiksus ja tema anded</a:t>
            </a:r>
            <a:endParaRPr lang="en-US" dirty="0"/>
          </a:p>
        </p:txBody>
      </p:sp>
      <p:sp>
        <p:nvSpPr>
          <p:cNvPr id="5" name="Alapealkiri 4"/>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Suhtlemis- ehk interpersonaalne intelligentsus </a:t>
            </a:r>
            <a:endParaRPr lang="en-US" dirty="0"/>
          </a:p>
        </p:txBody>
      </p:sp>
      <p:sp>
        <p:nvSpPr>
          <p:cNvPr id="3" name="Sisu kohatäide 2"/>
          <p:cNvSpPr>
            <a:spLocks noGrp="1"/>
          </p:cNvSpPr>
          <p:nvPr>
            <p:ph idx="1"/>
          </p:nvPr>
        </p:nvSpPr>
        <p:spPr/>
        <p:txBody>
          <a:bodyPr/>
          <a:lstStyle/>
          <a:p>
            <a:pPr lvl="0"/>
            <a:r>
              <a:rPr lang="et-EE" dirty="0" smtClean="0"/>
              <a:t>seisneb </a:t>
            </a:r>
            <a:r>
              <a:rPr lang="et-EE" dirty="0"/>
              <a:t>võimes märgata inimeste erinevusi, mõista teisi inimesi, aru saada nende psüühikast, eriti tundmustest ja käitumise motiividest, soovis teistega koostööd teha. See intelligentsus on ühtlasi seotud inimese empaatiavõimega</a:t>
            </a:r>
            <a:endParaRPr lang="en-US" dirty="0"/>
          </a:p>
          <a:p>
            <a:endParaRPr lang="en-US" dirty="0"/>
          </a:p>
        </p:txBody>
      </p:sp>
      <p:pic>
        <p:nvPicPr>
          <p:cNvPr id="3074" name="Picture 2" descr="http://cmsimple.e-ope.ee/suhtlusopetus/images/suhtlemine_araabia.jpg"/>
          <p:cNvPicPr>
            <a:picLocks noChangeAspect="1" noChangeArrowheads="1"/>
          </p:cNvPicPr>
          <p:nvPr/>
        </p:nvPicPr>
        <p:blipFill>
          <a:blip r:embed="rId2" cstate="print"/>
          <a:srcRect/>
          <a:stretch>
            <a:fillRect/>
          </a:stretch>
        </p:blipFill>
        <p:spPr bwMode="auto">
          <a:xfrm>
            <a:off x="4343400" y="4114800"/>
            <a:ext cx="3314700" cy="247939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Naturalistlik intelligentsus </a:t>
            </a:r>
            <a:endParaRPr lang="en-US" dirty="0"/>
          </a:p>
        </p:txBody>
      </p:sp>
      <p:sp>
        <p:nvSpPr>
          <p:cNvPr id="3" name="Sisu kohatäide 2"/>
          <p:cNvSpPr>
            <a:spLocks noGrp="1"/>
          </p:cNvSpPr>
          <p:nvPr>
            <p:ph idx="1"/>
          </p:nvPr>
        </p:nvSpPr>
        <p:spPr/>
        <p:txBody>
          <a:bodyPr/>
          <a:lstStyle/>
          <a:p>
            <a:pPr lvl="0"/>
            <a:r>
              <a:rPr lang="et-EE" dirty="0" smtClean="0"/>
              <a:t>hõlmab </a:t>
            </a:r>
            <a:r>
              <a:rPr lang="et-EE" dirty="0"/>
              <a:t>inimese võimet eristada elusobjekte (taimi, loomi), tema tundlikkust ning huvi ümbritseva maailma esemete ja nähtuste vastu. Loodusõpetus, bioloogia, geograafia, zooloogia, anatoomia jne</a:t>
            </a:r>
            <a:endParaRPr lang="en-US" dirty="0"/>
          </a:p>
          <a:p>
            <a:endParaRPr lang="en-US" dirty="0"/>
          </a:p>
        </p:txBody>
      </p:sp>
      <p:pic>
        <p:nvPicPr>
          <p:cNvPr id="2050" name="Picture 2" descr="http://www.gaviafilm.ee/userfiles/image/inimenejaloodus/INIMENE-JA-LOODUS-1975-kodukaku-poeg.jpg"/>
          <p:cNvPicPr>
            <a:picLocks noChangeAspect="1" noChangeArrowheads="1"/>
          </p:cNvPicPr>
          <p:nvPr/>
        </p:nvPicPr>
        <p:blipFill>
          <a:blip r:embed="rId2" cstate="print"/>
          <a:srcRect/>
          <a:stretch>
            <a:fillRect/>
          </a:stretch>
        </p:blipFill>
        <p:spPr bwMode="auto">
          <a:xfrm>
            <a:off x="5105400" y="3733800"/>
            <a:ext cx="3810000" cy="28765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Isiksuse puhul saab mõõta:</a:t>
            </a:r>
            <a:endParaRPr lang="en-US" dirty="0"/>
          </a:p>
        </p:txBody>
      </p:sp>
      <p:sp>
        <p:nvSpPr>
          <p:cNvPr id="3" name="Sisu kohatäide 2"/>
          <p:cNvSpPr>
            <a:spLocks noGrp="1"/>
          </p:cNvSpPr>
          <p:nvPr>
            <p:ph idx="1"/>
          </p:nvPr>
        </p:nvSpPr>
        <p:spPr>
          <a:xfrm>
            <a:off x="457200" y="1600200"/>
            <a:ext cx="8229600" cy="4953000"/>
          </a:xfrm>
        </p:spPr>
        <p:txBody>
          <a:bodyPr>
            <a:normAutofit fontScale="92500" lnSpcReduction="10000"/>
          </a:bodyPr>
          <a:lstStyle/>
          <a:p>
            <a:r>
              <a:rPr lang="et-EE" dirty="0" smtClean="0"/>
              <a:t>IQ – intelligentsuse tase, vaimsed võimed</a:t>
            </a:r>
          </a:p>
          <a:p>
            <a:r>
              <a:rPr lang="et-EE" dirty="0" smtClean="0"/>
              <a:t>SQ – sotsiaalne intelligentsus, suhtlemine</a:t>
            </a:r>
          </a:p>
          <a:p>
            <a:r>
              <a:rPr lang="et-EE" dirty="0" smtClean="0"/>
              <a:t>EQ – emotsionaalne intelligentsus, enda ja teiste inimeste tunnetest arusaamine ja nende reguleerimise võime</a:t>
            </a:r>
          </a:p>
          <a:p>
            <a:r>
              <a:rPr lang="et-EE" dirty="0" smtClean="0"/>
              <a:t>PI – praktiline intelligentsus, </a:t>
            </a:r>
            <a:r>
              <a:rPr lang="en-US" dirty="0" err="1" smtClean="0"/>
              <a:t>võime</a:t>
            </a:r>
            <a:r>
              <a:rPr lang="en-US" dirty="0" smtClean="0"/>
              <a:t> </a:t>
            </a:r>
            <a:r>
              <a:rPr lang="en-US" dirty="0" err="1" smtClean="0"/>
              <a:t>kohaneda</a:t>
            </a:r>
            <a:r>
              <a:rPr lang="en-US" dirty="0" smtClean="0"/>
              <a:t> </a:t>
            </a:r>
            <a:r>
              <a:rPr lang="en-US" dirty="0" err="1" smtClean="0"/>
              <a:t>igapäevase</a:t>
            </a:r>
            <a:r>
              <a:rPr lang="en-US" dirty="0" smtClean="0"/>
              <a:t> </a:t>
            </a:r>
            <a:r>
              <a:rPr lang="en-US" dirty="0" err="1" smtClean="0"/>
              <a:t>keskkonnaga</a:t>
            </a:r>
            <a:r>
              <a:rPr lang="en-US" dirty="0" smtClean="0"/>
              <a:t> </a:t>
            </a:r>
            <a:r>
              <a:rPr lang="en-US" dirty="0" err="1" smtClean="0"/>
              <a:t>ning</a:t>
            </a:r>
            <a:r>
              <a:rPr lang="en-US" dirty="0" smtClean="0"/>
              <a:t> </a:t>
            </a:r>
            <a:r>
              <a:rPr lang="en-US" dirty="0" err="1" smtClean="0"/>
              <a:t>seda</a:t>
            </a:r>
            <a:r>
              <a:rPr lang="en-US" dirty="0" smtClean="0"/>
              <a:t> </a:t>
            </a:r>
            <a:r>
              <a:rPr lang="en-US" dirty="0" err="1" smtClean="0"/>
              <a:t>kujundada</a:t>
            </a:r>
            <a:r>
              <a:rPr lang="en-US" dirty="0" smtClean="0"/>
              <a:t> </a:t>
            </a:r>
            <a:endParaRPr lang="et-EE" dirty="0" smtClean="0"/>
          </a:p>
          <a:p>
            <a:r>
              <a:rPr lang="et-EE" dirty="0" smtClean="0"/>
              <a:t>Testid </a:t>
            </a:r>
            <a:r>
              <a:rPr lang="et-EE" dirty="0" smtClean="0">
                <a:hlinkClick r:id="rId2"/>
              </a:rPr>
              <a:t>http://getwapps.com/k2rt#List=UAL000029178</a:t>
            </a:r>
            <a:endParaRPr lang="et-EE" dirty="0" smtClean="0"/>
          </a:p>
          <a:p>
            <a:r>
              <a:rPr lang="en-US" dirty="0" smtClean="0">
                <a:hlinkClick r:id="rId2"/>
              </a:rPr>
              <a:t>http://getwapps.com/k2rt#List=UAL000029120</a:t>
            </a:r>
            <a:endParaRPr lang="et-EE"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dirty="0" smtClean="0"/>
              <a:t>HOWARD GARDENER</a:t>
            </a:r>
            <a:endParaRPr lang="en-US" dirty="0"/>
          </a:p>
        </p:txBody>
      </p:sp>
      <p:sp>
        <p:nvSpPr>
          <p:cNvPr id="3" name="Alapealkiri 2"/>
          <p:cNvSpPr>
            <a:spLocks noGrp="1"/>
          </p:cNvSpPr>
          <p:nvPr>
            <p:ph type="subTitle" idx="1"/>
          </p:nvPr>
        </p:nvSpPr>
        <p:spPr>
          <a:xfrm>
            <a:off x="1371600" y="3276600"/>
            <a:ext cx="6400800" cy="2362200"/>
          </a:xfrm>
        </p:spPr>
        <p:txBody>
          <a:bodyPr>
            <a:normAutofit fontScale="92500" lnSpcReduction="10000"/>
          </a:bodyPr>
          <a:lstStyle/>
          <a:p>
            <a:r>
              <a:rPr lang="et-EE" dirty="0" smtClean="0"/>
              <a:t>On olemas erinevad intelligentsused – andekused. </a:t>
            </a:r>
          </a:p>
          <a:p>
            <a:r>
              <a:rPr lang="et-EE" dirty="0" smtClean="0"/>
              <a:t>Indiviid ei saa olla andekas igas vallas, tal on üks või mitu eriandekust. </a:t>
            </a:r>
          </a:p>
          <a:p>
            <a:r>
              <a:rPr lang="et-EE" dirty="0" smtClean="0"/>
              <a:t>Kõik anded on arendatavad.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Keeleline ehk lingvistiline intelligentsus</a:t>
            </a:r>
            <a:endParaRPr lang="en-US" dirty="0"/>
          </a:p>
        </p:txBody>
      </p:sp>
      <p:sp>
        <p:nvSpPr>
          <p:cNvPr id="3" name="Sisu kohatäide 2"/>
          <p:cNvSpPr>
            <a:spLocks noGrp="1"/>
          </p:cNvSpPr>
          <p:nvPr>
            <p:ph idx="1"/>
          </p:nvPr>
        </p:nvSpPr>
        <p:spPr/>
        <p:txBody>
          <a:bodyPr>
            <a:normAutofit lnSpcReduction="10000"/>
          </a:bodyPr>
          <a:lstStyle/>
          <a:p>
            <a:pPr lvl="0"/>
            <a:r>
              <a:rPr lang="et-EE" dirty="0" smtClean="0"/>
              <a:t>väljendub </a:t>
            </a:r>
            <a:r>
              <a:rPr lang="et-EE" dirty="0"/>
              <a:t>võimes kasutada </a:t>
            </a:r>
            <a:r>
              <a:rPr lang="et-EE" u="sng" dirty="0" smtClean="0">
                <a:hlinkClick r:id="rId2"/>
              </a:rPr>
              <a:t>keelt</a:t>
            </a:r>
            <a:r>
              <a:rPr lang="et-EE" dirty="0" smtClean="0"/>
              <a:t> </a:t>
            </a:r>
            <a:r>
              <a:rPr lang="et-EE" dirty="0"/>
              <a:t>st väljendada selgesti oma mõtteid, moodustada lauseid, vallata rikast sõnavara, tunda sõnade tähendust, vallata keele foneetilist külge, saada aru kuulatavast tekstist, jutustada lugusid.  Head eeldused sel alal võivad ilmneda suhteliselt varasemas rääkima hakkamises, rikkas sõnavaras, keerukate lausete moodustamises, lugemishuvis, juttude ja luuletuste loomises</a:t>
            </a:r>
            <a:r>
              <a:rPr lang="et-EE" dirty="0" smtClean="0"/>
              <a:t>.</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Loogilis-matemaatiline intelligentsus</a:t>
            </a:r>
            <a:endParaRPr lang="en-US" dirty="0"/>
          </a:p>
        </p:txBody>
      </p:sp>
      <p:sp>
        <p:nvSpPr>
          <p:cNvPr id="3" name="Sisu kohatäide 2"/>
          <p:cNvSpPr>
            <a:spLocks noGrp="1"/>
          </p:cNvSpPr>
          <p:nvPr>
            <p:ph idx="1"/>
          </p:nvPr>
        </p:nvSpPr>
        <p:spPr/>
        <p:txBody>
          <a:bodyPr/>
          <a:lstStyle/>
          <a:p>
            <a:pPr lvl="0"/>
            <a:r>
              <a:rPr lang="et-EE" dirty="0" smtClean="0"/>
              <a:t>väljendub </a:t>
            </a:r>
            <a:r>
              <a:rPr lang="et-EE" dirty="0"/>
              <a:t>loogiliste operatsioonide edukas sooritamises, seaduspärasuste leidmises, kiires taipamises, probleemide lahendamises, võimes lahendada matemaatikaülesandeid, samuti huvis seda laadi vaimse tegevuse vastu</a:t>
            </a:r>
            <a:r>
              <a:rPr lang="et-EE" dirty="0" smtClean="0"/>
              <a:t>. Varem </a:t>
            </a:r>
            <a:r>
              <a:rPr lang="et-EE" dirty="0"/>
              <a:t>peeti seda kõige olulisemaks, mõnikord ka ainsaks andekuse tunnuseks</a:t>
            </a:r>
            <a:endParaRPr lang="en-US" dirty="0"/>
          </a:p>
          <a:p>
            <a:endParaRPr lang="en-US" dirty="0"/>
          </a:p>
        </p:txBody>
      </p:sp>
      <p:pic>
        <p:nvPicPr>
          <p:cNvPr id="8194" name="Picture 2" descr="http://www.teadus.ee/wp-content/uploads/matemaatika.jpg"/>
          <p:cNvPicPr>
            <a:picLocks noChangeAspect="1" noChangeArrowheads="1"/>
          </p:cNvPicPr>
          <p:nvPr/>
        </p:nvPicPr>
        <p:blipFill>
          <a:blip r:embed="rId2" cstate="print"/>
          <a:srcRect/>
          <a:stretch>
            <a:fillRect/>
          </a:stretch>
        </p:blipFill>
        <p:spPr bwMode="auto">
          <a:xfrm>
            <a:off x="6591300" y="4953000"/>
            <a:ext cx="2552700" cy="22479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Muusikaline intelligentsus</a:t>
            </a:r>
            <a:endParaRPr lang="en-US" dirty="0"/>
          </a:p>
        </p:txBody>
      </p:sp>
      <p:sp>
        <p:nvSpPr>
          <p:cNvPr id="3" name="Sisu kohatäide 2"/>
          <p:cNvSpPr>
            <a:spLocks noGrp="1"/>
          </p:cNvSpPr>
          <p:nvPr>
            <p:ph idx="1"/>
          </p:nvPr>
        </p:nvSpPr>
        <p:spPr/>
        <p:txBody>
          <a:bodyPr/>
          <a:lstStyle/>
          <a:p>
            <a:pPr lvl="0"/>
            <a:r>
              <a:rPr lang="et-EE" dirty="0" smtClean="0"/>
              <a:t>väljendub </a:t>
            </a:r>
            <a:r>
              <a:rPr lang="et-EE" dirty="0"/>
              <a:t>inimese võimes ära tunda ja jäljendada rütmi, laulda või ümiseda järele meloodiat, luua ise muusikat ja seda esitada, samuti muusikalises kuulmises ja mälus. Seda on peetud üheks kõige varem avalduvaks intelligentsuse liigiks. (Mõned lapsed hakkavad enne ümisedes meloodiat jäljendama kui esimesi sõnu ütlema).</a:t>
            </a:r>
            <a:endParaRPr lang="en-US" dirty="0"/>
          </a:p>
          <a:p>
            <a:endParaRPr lang="en-US" dirty="0"/>
          </a:p>
        </p:txBody>
      </p:sp>
      <p:pic>
        <p:nvPicPr>
          <p:cNvPr id="7170" name="Picture 2" descr="http://1.bp.blogspot.com/_RTIlebiVgTQ/TJiz3RptqpI/AAAAAAAAAik/YHK7M0fZvvo/s1600/musa.jpg"/>
          <p:cNvPicPr>
            <a:picLocks noChangeAspect="1" noChangeArrowheads="1"/>
          </p:cNvPicPr>
          <p:nvPr/>
        </p:nvPicPr>
        <p:blipFill>
          <a:blip r:embed="rId2" cstate="print"/>
          <a:srcRect/>
          <a:stretch>
            <a:fillRect/>
          </a:stretch>
        </p:blipFill>
        <p:spPr bwMode="auto">
          <a:xfrm>
            <a:off x="7086600" y="4648200"/>
            <a:ext cx="1881979" cy="1905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Ruumiline intelligentsus </a:t>
            </a:r>
            <a:endParaRPr lang="en-US" dirty="0"/>
          </a:p>
        </p:txBody>
      </p:sp>
      <p:sp>
        <p:nvSpPr>
          <p:cNvPr id="3" name="Sisu kohatäide 2"/>
          <p:cNvSpPr>
            <a:spLocks noGrp="1"/>
          </p:cNvSpPr>
          <p:nvPr>
            <p:ph idx="1"/>
          </p:nvPr>
        </p:nvSpPr>
        <p:spPr/>
        <p:txBody>
          <a:bodyPr/>
          <a:lstStyle/>
          <a:p>
            <a:pPr lvl="0"/>
            <a:r>
              <a:rPr lang="et-EE" dirty="0" smtClean="0"/>
              <a:t>ilmneb </a:t>
            </a:r>
            <a:r>
              <a:rPr lang="et-EE" dirty="0"/>
              <a:t>võimes orienteeruda ruumis ja ruumilistes suhetes, ka ruumilises kujutlusvõimes, kaartidel </a:t>
            </a:r>
            <a:r>
              <a:rPr lang="et-EE" dirty="0" smtClean="0"/>
              <a:t>orienteerumises. Inimesel on hea ruumitaju.</a:t>
            </a:r>
            <a:endParaRPr lang="en-US" dirty="0"/>
          </a:p>
          <a:p>
            <a:endParaRPr lang="en-US" dirty="0"/>
          </a:p>
        </p:txBody>
      </p:sp>
      <p:pic>
        <p:nvPicPr>
          <p:cNvPr id="6146" name="Picture 2" descr="http://3.bp.blogspot.com/_KP20Tp7I6eE/S-_a1AW92VI/AAAAAAAAAcI/0U2dxr92aIA/s1600/IMG_1041.jpg"/>
          <p:cNvPicPr>
            <a:picLocks noChangeAspect="1" noChangeArrowheads="1"/>
          </p:cNvPicPr>
          <p:nvPr/>
        </p:nvPicPr>
        <p:blipFill>
          <a:blip r:embed="rId2" cstate="print"/>
          <a:srcRect/>
          <a:stretch>
            <a:fillRect/>
          </a:stretch>
        </p:blipFill>
        <p:spPr bwMode="auto">
          <a:xfrm>
            <a:off x="3276600" y="3733800"/>
            <a:ext cx="2628900" cy="26193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Kehalis-kinesteetiline intelligentsus</a:t>
            </a:r>
            <a:endParaRPr lang="en-US" dirty="0"/>
          </a:p>
        </p:txBody>
      </p:sp>
      <p:sp>
        <p:nvSpPr>
          <p:cNvPr id="3" name="Sisu kohatäide 2"/>
          <p:cNvSpPr>
            <a:spLocks noGrp="1"/>
          </p:cNvSpPr>
          <p:nvPr>
            <p:ph idx="1"/>
          </p:nvPr>
        </p:nvSpPr>
        <p:spPr/>
        <p:txBody>
          <a:bodyPr/>
          <a:lstStyle/>
          <a:p>
            <a:pPr lvl="0"/>
            <a:r>
              <a:rPr lang="et-EE" dirty="0" smtClean="0"/>
              <a:t>seisneb </a:t>
            </a:r>
            <a:r>
              <a:rPr lang="et-EE" dirty="0"/>
              <a:t>eriti heas kontrollis oma liigutuste üle, aju ja lihaste kiires koostöös. Siia kuulub ka eriti hea võime tööriistu ja aparaate käsitseda ning üldse osavus käelises tegevuses, mida nõuavad paljud käsitööd.</a:t>
            </a:r>
            <a:endParaRPr lang="en-US" dirty="0"/>
          </a:p>
          <a:p>
            <a:endParaRPr lang="en-US" dirty="0"/>
          </a:p>
        </p:txBody>
      </p:sp>
      <p:pic>
        <p:nvPicPr>
          <p:cNvPr id="5122" name="Picture 2" descr="http://www.eevl.ee/public/eesti/iluv.5.jpg"/>
          <p:cNvPicPr>
            <a:picLocks noChangeAspect="1" noChangeArrowheads="1"/>
          </p:cNvPicPr>
          <p:nvPr/>
        </p:nvPicPr>
        <p:blipFill>
          <a:blip r:embed="rId2" cstate="print"/>
          <a:srcRect/>
          <a:stretch>
            <a:fillRect/>
          </a:stretch>
        </p:blipFill>
        <p:spPr bwMode="auto">
          <a:xfrm>
            <a:off x="5257800" y="3581400"/>
            <a:ext cx="2895600" cy="336613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err="1" smtClean="0"/>
              <a:t>Enesetunnetamis</a:t>
            </a:r>
            <a:r>
              <a:rPr lang="et-EE" dirty="0" smtClean="0"/>
              <a:t> - ehk </a:t>
            </a:r>
            <a:r>
              <a:rPr lang="et-EE" dirty="0" err="1" smtClean="0"/>
              <a:t>intrapersonaalne</a:t>
            </a:r>
            <a:r>
              <a:rPr lang="et-EE" dirty="0" smtClean="0"/>
              <a:t> intelligentsus </a:t>
            </a:r>
            <a:endParaRPr lang="en-US" dirty="0"/>
          </a:p>
        </p:txBody>
      </p:sp>
      <p:sp>
        <p:nvSpPr>
          <p:cNvPr id="3" name="Sisu kohatäide 2"/>
          <p:cNvSpPr>
            <a:spLocks noGrp="1"/>
          </p:cNvSpPr>
          <p:nvPr>
            <p:ph idx="1"/>
          </p:nvPr>
        </p:nvSpPr>
        <p:spPr/>
        <p:txBody>
          <a:bodyPr/>
          <a:lstStyle/>
          <a:p>
            <a:pPr lvl="0"/>
            <a:r>
              <a:rPr lang="et-EE" dirty="0" smtClean="0"/>
              <a:t>väljendub </a:t>
            </a:r>
            <a:r>
              <a:rPr lang="et-EE" dirty="0"/>
              <a:t>võimes mõista iseennast ja oma tundeid, analüüsida, mõista ja juhtida oma käitumist. Kõige sellega kaasneb ka tavaliselt oskus oma tegevust suunata ja plaanida.</a:t>
            </a:r>
            <a:endParaRPr lang="en-US" dirty="0"/>
          </a:p>
          <a:p>
            <a:endParaRPr lang="en-US" dirty="0"/>
          </a:p>
        </p:txBody>
      </p:sp>
      <p:pic>
        <p:nvPicPr>
          <p:cNvPr id="4098" name="Picture 2" descr="http://blablabla.ee/files/Upload/Article/834-bigImage.jpg"/>
          <p:cNvPicPr>
            <a:picLocks noChangeAspect="1" noChangeArrowheads="1"/>
          </p:cNvPicPr>
          <p:nvPr/>
        </p:nvPicPr>
        <p:blipFill>
          <a:blip r:embed="rId2" cstate="print"/>
          <a:srcRect/>
          <a:stretch>
            <a:fillRect/>
          </a:stretch>
        </p:blipFill>
        <p:spPr bwMode="auto">
          <a:xfrm>
            <a:off x="0" y="3571874"/>
            <a:ext cx="2373633" cy="3286126"/>
          </a:xfrm>
          <a:prstGeom prst="rect">
            <a:avLst/>
          </a:prstGeom>
          <a:noFill/>
        </p:spPr>
      </p:pic>
    </p:spTree>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404</Words>
  <Application>Microsoft Office PowerPoint</Application>
  <PresentationFormat>Ekraaniseanss (4:3)</PresentationFormat>
  <Paragraphs>28</Paragraphs>
  <Slides>11</Slides>
  <Notes>0</Notes>
  <HiddenSlides>0</HiddenSlides>
  <MMClips>0</MMClips>
  <ScaleCrop>false</ScaleCrop>
  <HeadingPairs>
    <vt:vector size="4" baseType="variant">
      <vt:variant>
        <vt:lpstr>Kujundus</vt:lpstr>
      </vt:variant>
      <vt:variant>
        <vt:i4>1</vt:i4>
      </vt:variant>
      <vt:variant>
        <vt:lpstr>Slaiditiitlid</vt:lpstr>
      </vt:variant>
      <vt:variant>
        <vt:i4>11</vt:i4>
      </vt:variant>
    </vt:vector>
  </HeadingPairs>
  <TitlesOfParts>
    <vt:vector size="12" baseType="lpstr">
      <vt:lpstr>Office'i kujundus</vt:lpstr>
      <vt:lpstr>8-2 Isiksus ja tema anded</vt:lpstr>
      <vt:lpstr>Isiksuse puhul saab mõõta:</vt:lpstr>
      <vt:lpstr>HOWARD GARDENER</vt:lpstr>
      <vt:lpstr>Keeleline ehk lingvistiline intelligentsus</vt:lpstr>
      <vt:lpstr>Loogilis-matemaatiline intelligentsus</vt:lpstr>
      <vt:lpstr>Muusikaline intelligentsus</vt:lpstr>
      <vt:lpstr>Ruumiline intelligentsus </vt:lpstr>
      <vt:lpstr>Kehalis-kinesteetiline intelligentsus</vt:lpstr>
      <vt:lpstr>Enesetunnetamis - ehk intrapersonaalne intelligentsus </vt:lpstr>
      <vt:lpstr>Suhtlemis- ehk interpersonaalne intelligentsus </vt:lpstr>
      <vt:lpstr>Naturalistlik intelligentsus </vt:lpstr>
    </vt:vector>
  </TitlesOfParts>
  <Company>Tallinna Haridusamet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HOWARD GARDENER</dc:title>
  <dc:creator>kärt</dc:creator>
  <cp:lastModifiedBy>kärt</cp:lastModifiedBy>
  <cp:revision>3</cp:revision>
  <dcterms:created xsi:type="dcterms:W3CDTF">2012-01-09T07:26:52Z</dcterms:created>
  <dcterms:modified xsi:type="dcterms:W3CDTF">2014-03-31T10:03:23Z</dcterms:modified>
</cp:coreProperties>
</file>