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074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342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926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329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319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047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3554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595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894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184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5349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869E-7EE6-4FA8-8BAB-7A3927D8F4D8}" type="datetimeFigureOut">
              <a:rPr lang="et-EE" smtClean="0"/>
              <a:t>09.02.2021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AFC89-9561-4737-A44B-D9206003D95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552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lgulinna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ihus.mitteformaalne.ee/susteemne-motlemine-voti-enese-ja-teiste-moistmisek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aasi.ee/kuidas-oigesti-moelda/" TargetMode="External"/><Relationship Id="rId2" Type="http://schemas.openxmlformats.org/officeDocument/2006/relationships/hyperlink" Target="https://www.tlu.ee/opmat/hk/opiobjekt/Hoiakud/hoiaku_mist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eaasi.ee/motlemisvea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eaasi.ee/ettevalmistumine-kontrolltooks-eksamiks/" TargetMode="External"/><Relationship Id="rId2" Type="http://schemas.openxmlformats.org/officeDocument/2006/relationships/hyperlink" Target="https://peaasi.ee/malunipid-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elgulinna.weebly.com/12-k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MÕTLEMINE</a:t>
            </a:r>
            <a:br>
              <a:rPr lang="et-EE" dirty="0" smtClean="0"/>
            </a:br>
            <a:r>
              <a:rPr lang="et-EE" dirty="0" smtClean="0"/>
              <a:t>ÕPPIMINE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www.pelgulinna.weebly.com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707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Mõtlemine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Süsteemne mõtlemine  - loe </a:t>
            </a:r>
            <a:r>
              <a:rPr lang="et-EE" dirty="0" smtClean="0">
                <a:hlinkClick r:id="rId2"/>
              </a:rPr>
              <a:t>artikkel</a:t>
            </a:r>
            <a:r>
              <a:rPr lang="et-EE" dirty="0" smtClean="0"/>
              <a:t> läbi 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818" y="2229580"/>
            <a:ext cx="6954982" cy="40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pikka lauset arusaadavaks teha: joonista skeem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98163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Süsteemne mõtlemine seisneb arusaamises, et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kõigis </a:t>
            </a:r>
            <a:r>
              <a:rPr lang="et-EE" dirty="0"/>
              <a:t>inimestega seotud protsessides on alati kuus tasandit: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see</a:t>
            </a:r>
            <a:r>
              <a:rPr lang="et-EE" dirty="0"/>
              <a:t>, kuidas me </a:t>
            </a:r>
            <a:r>
              <a:rPr lang="et-EE" u="sng" dirty="0"/>
              <a:t>käitume</a:t>
            </a:r>
            <a:r>
              <a:rPr lang="et-EE" dirty="0"/>
              <a:t>,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on </a:t>
            </a:r>
            <a:r>
              <a:rPr lang="et-EE" dirty="0"/>
              <a:t>seotud meie </a:t>
            </a:r>
            <a:r>
              <a:rPr lang="et-EE" u="sng" dirty="0"/>
              <a:t>identiteedi</a:t>
            </a:r>
            <a:r>
              <a:rPr lang="et-EE" dirty="0"/>
              <a:t> ja </a:t>
            </a:r>
            <a:r>
              <a:rPr lang="et-EE" u="sng" dirty="0"/>
              <a:t>eesmärkide</a:t>
            </a:r>
            <a:r>
              <a:rPr lang="et-EE" dirty="0"/>
              <a:t>, </a:t>
            </a:r>
            <a:r>
              <a:rPr lang="et-EE" u="sng" dirty="0"/>
              <a:t>uskumuste</a:t>
            </a:r>
            <a:r>
              <a:rPr lang="et-EE" dirty="0"/>
              <a:t> ja </a:t>
            </a:r>
            <a:r>
              <a:rPr lang="et-EE" u="sng" dirty="0"/>
              <a:t>väärtuste</a:t>
            </a:r>
            <a:r>
              <a:rPr lang="et-EE" dirty="0"/>
              <a:t> ning </a:t>
            </a:r>
            <a:r>
              <a:rPr lang="et-EE" u="sng" dirty="0"/>
              <a:t>oskuste</a:t>
            </a:r>
            <a:r>
              <a:rPr lang="et-EE" dirty="0"/>
              <a:t> ja </a:t>
            </a:r>
            <a:r>
              <a:rPr lang="et-EE" u="sng" dirty="0"/>
              <a:t>võimetega</a:t>
            </a:r>
            <a:r>
              <a:rPr lang="et-EE" dirty="0"/>
              <a:t>.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Ja </a:t>
            </a:r>
            <a:r>
              <a:rPr lang="et-EE" dirty="0"/>
              <a:t>tegutseme alati mingis </a:t>
            </a:r>
            <a:r>
              <a:rPr lang="et-EE" u="sng" dirty="0"/>
              <a:t>keskkonnas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Süsteemse </a:t>
            </a:r>
            <a:r>
              <a:rPr lang="et-EE" dirty="0"/>
              <a:t>seaduspärasuse kohaselt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loob </a:t>
            </a:r>
            <a:r>
              <a:rPr lang="et-EE" u="sng" dirty="0"/>
              <a:t>muutus ülemistel tasanditel </a:t>
            </a:r>
            <a:r>
              <a:rPr lang="et-EE" dirty="0"/>
              <a:t>alati </a:t>
            </a:r>
            <a:r>
              <a:rPr lang="et-EE" u="sng" dirty="0"/>
              <a:t>muutuse ka alumistel tasanditel</a:t>
            </a:r>
            <a:r>
              <a:rPr lang="et-E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110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Mõtle positiivselt?!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>
                <a:hlinkClick r:id="rId2"/>
              </a:rPr>
              <a:t>Hoiakud</a:t>
            </a:r>
            <a:r>
              <a:rPr lang="et-EE" dirty="0" smtClean="0"/>
              <a:t> – inimeste kalduvus anda asjadele mingi hinnang, õpitud eelsoodumus // kallutab mõtlemist ja käitumist</a:t>
            </a:r>
          </a:p>
          <a:p>
            <a:r>
              <a:rPr lang="et-EE" dirty="0" smtClean="0">
                <a:hlinkClick r:id="rId3"/>
              </a:rPr>
              <a:t>Automaatmõtted</a:t>
            </a:r>
            <a:r>
              <a:rPr lang="et-EE" dirty="0" smtClean="0"/>
              <a:t> – meie peas oma elu elavad mõtted, mõttevool // tihti pole tõese sisuga, kallutavad meeleolu, tekitavad ärevust</a:t>
            </a:r>
          </a:p>
          <a:p>
            <a:r>
              <a:rPr lang="et-EE" dirty="0" smtClean="0">
                <a:hlinkClick r:id="rId4"/>
              </a:rPr>
              <a:t>Mõtlemisvead</a:t>
            </a:r>
            <a:r>
              <a:rPr lang="et-EE" dirty="0" smtClean="0"/>
              <a:t> – ebaõiged järeldused, mis muudavad meie igapäevast toimtulekut ja tervist// viivad puntrasse enda ja teistega 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 smtClean="0"/>
              <a:t>Kontrollküsimused: </a:t>
            </a:r>
          </a:p>
          <a:p>
            <a:pPr marL="514350" indent="-514350">
              <a:buAutoNum type="arabicPeriod"/>
            </a:pPr>
            <a:r>
              <a:rPr lang="et-EE" dirty="0" smtClean="0"/>
              <a:t>KAS SEE ON TÕEPÄRANE FAKT?</a:t>
            </a:r>
          </a:p>
          <a:p>
            <a:pPr marL="514350" indent="-514350">
              <a:buAutoNum type="arabicPeriod"/>
            </a:pPr>
            <a:r>
              <a:rPr lang="et-EE" dirty="0" smtClean="0"/>
              <a:t>KAS SELLEST ON MULLE KASU?</a:t>
            </a:r>
          </a:p>
          <a:p>
            <a:pPr marL="514350" indent="-514350">
              <a:buAutoNum type="arabicPeriod"/>
            </a:pPr>
            <a:r>
              <a:rPr lang="et-EE" dirty="0" smtClean="0"/>
              <a:t>ON SEE TERVISLIK, TERVISELE HEA?</a:t>
            </a:r>
          </a:p>
          <a:p>
            <a:pPr marL="514350" indent="-514350">
              <a:buAutoNum type="arabicPeriod"/>
            </a:pPr>
            <a:r>
              <a:rPr lang="et-EE" dirty="0" smtClean="0"/>
              <a:t>KUIDAS KÕRVALT TUNDUKS? LÄBI SÕBRA SILMADE?</a:t>
            </a:r>
          </a:p>
          <a:p>
            <a:pPr marL="514350" indent="-514350">
              <a:buAutoNum type="arabicPeriod"/>
            </a:pPr>
            <a:r>
              <a:rPr lang="et-EE" dirty="0" smtClean="0"/>
              <a:t>MIDA MA OMA SÕBRALE SOOVITAKS?</a:t>
            </a:r>
          </a:p>
          <a:p>
            <a:pPr marL="514350" indent="-514350">
              <a:buAutoNum type="arabicPeriod"/>
            </a:pPr>
            <a:endParaRPr lang="et-EE" dirty="0" smtClean="0"/>
          </a:p>
          <a:p>
            <a:pPr marL="514350" indent="-514350">
              <a:buAutoNum type="arabicPeriod"/>
            </a:pPr>
            <a:endParaRPr lang="et-EE" dirty="0" smtClean="0"/>
          </a:p>
          <a:p>
            <a:pPr marL="514350" indent="-514350">
              <a:buAutoNum type="arabicPeriod"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09746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MÄLU JA ÕPPIMINE – mälutreening, võtted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423843"/>
            <a:ext cx="10515600" cy="5157065"/>
          </a:xfrm>
        </p:spPr>
        <p:txBody>
          <a:bodyPr>
            <a:normAutofit/>
          </a:bodyPr>
          <a:lstStyle/>
          <a:p>
            <a:r>
              <a:rPr lang="et-EE" dirty="0" smtClean="0">
                <a:hlinkClick r:id="rId2"/>
              </a:rPr>
              <a:t>Mälunipid</a:t>
            </a:r>
          </a:p>
          <a:p>
            <a:r>
              <a:rPr lang="et-EE" dirty="0" smtClean="0">
                <a:hlinkClick r:id="rId3"/>
              </a:rPr>
              <a:t>Õppimisvõtted </a:t>
            </a:r>
            <a:endParaRPr lang="et-EE" dirty="0" smtClean="0"/>
          </a:p>
          <a:p>
            <a:r>
              <a:rPr lang="et-EE" dirty="0" smtClean="0"/>
              <a:t>Joonista 3 x 3 punkti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     .    .    .</a:t>
            </a:r>
          </a:p>
          <a:p>
            <a:pPr marL="0" indent="0">
              <a:buNone/>
            </a:pPr>
            <a:r>
              <a:rPr lang="et-EE" b="1" dirty="0" smtClean="0"/>
              <a:t>     .    .    .</a:t>
            </a:r>
          </a:p>
          <a:p>
            <a:pPr marL="0" indent="0">
              <a:buNone/>
            </a:pPr>
            <a:r>
              <a:rPr lang="et-EE" b="1" dirty="0" smtClean="0"/>
              <a:t>     .    .    .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Tõmba neli sirget joont neist läbi nii, et pliiats läbib </a:t>
            </a:r>
            <a:r>
              <a:rPr lang="et-EE" u="sng" dirty="0" smtClean="0"/>
              <a:t>iga punkti üks kord </a:t>
            </a:r>
            <a:r>
              <a:rPr lang="et-EE" dirty="0" smtClean="0"/>
              <a:t>ja sa </a:t>
            </a:r>
            <a:r>
              <a:rPr lang="et-EE" u="sng" dirty="0" smtClean="0"/>
              <a:t>ei tõsta pliiatsit paberilt </a:t>
            </a:r>
          </a:p>
          <a:p>
            <a:pPr marL="0" indent="0">
              <a:buNone/>
            </a:pPr>
            <a:endParaRPr lang="et-EE" u="sng" dirty="0"/>
          </a:p>
        </p:txBody>
      </p:sp>
    </p:spTree>
    <p:extLst>
      <p:ext uri="{BB962C8B-B14F-4D97-AF65-F5344CB8AC3E}">
        <p14:creationId xmlns:p14="http://schemas.microsoft.com/office/powerpoint/2010/main" val="15486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õppida?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8411"/>
          </a:xfrm>
        </p:spPr>
        <p:txBody>
          <a:bodyPr>
            <a:normAutofit/>
          </a:bodyPr>
          <a:lstStyle/>
          <a:p>
            <a:r>
              <a:rPr lang="en-US" dirty="0" smtClean="0"/>
              <a:t>how to set goals (Chapter 1)</a:t>
            </a:r>
            <a:r>
              <a:rPr lang="et-EE" dirty="0" smtClean="0"/>
              <a:t> – elu mõte? Mida sa kavatsed teha?</a:t>
            </a:r>
          </a:p>
          <a:p>
            <a:r>
              <a:rPr lang="en-US" dirty="0" smtClean="0"/>
              <a:t>control your time and organize your space (Chapter 2) </a:t>
            </a:r>
            <a:r>
              <a:rPr lang="et-EE" dirty="0" smtClean="0"/>
              <a:t>– kuhu aeg kaob? Kuidas aega kasutan? Leia peidetud aeg.</a:t>
            </a:r>
          </a:p>
          <a:p>
            <a:r>
              <a:rPr lang="en-US" dirty="0" smtClean="0"/>
              <a:t>stay focused (Chapter 3) </a:t>
            </a:r>
            <a:r>
              <a:rPr lang="et-EE" dirty="0" err="1" smtClean="0"/>
              <a:t>Reduce</a:t>
            </a:r>
            <a:r>
              <a:rPr lang="et-EE" dirty="0" smtClean="0"/>
              <a:t> </a:t>
            </a:r>
            <a:r>
              <a:rPr lang="et-EE" dirty="0" err="1" smtClean="0"/>
              <a:t>External</a:t>
            </a:r>
            <a:r>
              <a:rPr lang="et-EE" dirty="0" smtClean="0"/>
              <a:t> </a:t>
            </a:r>
            <a:r>
              <a:rPr lang="et-EE" dirty="0" err="1" smtClean="0"/>
              <a:t>Distractions</a:t>
            </a:r>
            <a:r>
              <a:rPr lang="et-EE" dirty="0" smtClean="0"/>
              <a:t> • </a:t>
            </a:r>
            <a:r>
              <a:rPr lang="et-EE" dirty="0" err="1" smtClean="0"/>
              <a:t>Overcome</a:t>
            </a:r>
            <a:r>
              <a:rPr lang="et-EE" dirty="0" smtClean="0"/>
              <a:t> </a:t>
            </a:r>
            <a:r>
              <a:rPr lang="et-EE" dirty="0" err="1" smtClean="0"/>
              <a:t>Internal</a:t>
            </a:r>
            <a:r>
              <a:rPr lang="et-EE" dirty="0" smtClean="0"/>
              <a:t> </a:t>
            </a:r>
            <a:r>
              <a:rPr lang="et-EE" dirty="0" err="1" smtClean="0"/>
              <a:t>Distractions</a:t>
            </a:r>
            <a:r>
              <a:rPr lang="et-EE" dirty="0" smtClean="0"/>
              <a:t> • </a:t>
            </a:r>
            <a:r>
              <a:rPr lang="et-EE" dirty="0" err="1" smtClean="0"/>
              <a:t>Minimize</a:t>
            </a:r>
            <a:r>
              <a:rPr lang="et-EE" dirty="0" smtClean="0"/>
              <a:t> </a:t>
            </a:r>
            <a:r>
              <a:rPr lang="et-EE" dirty="0" err="1" smtClean="0"/>
              <a:t>Multitasking</a:t>
            </a:r>
            <a:r>
              <a:rPr lang="et-EE" dirty="0" smtClean="0"/>
              <a:t> • </a:t>
            </a:r>
            <a:r>
              <a:rPr lang="et-EE" dirty="0" err="1" smtClean="0"/>
              <a:t>Cultivate</a:t>
            </a:r>
            <a:r>
              <a:rPr lang="et-EE" dirty="0" smtClean="0"/>
              <a:t> </a:t>
            </a:r>
            <a:r>
              <a:rPr lang="et-EE" dirty="0" err="1" smtClean="0"/>
              <a:t>Concentration</a:t>
            </a:r>
            <a:endParaRPr lang="et-EE" dirty="0" smtClean="0"/>
          </a:p>
          <a:p>
            <a:r>
              <a:rPr lang="en-US" dirty="0" smtClean="0"/>
              <a:t>handle pressure (Chapter 4)</a:t>
            </a:r>
            <a:r>
              <a:rPr lang="en-US" dirty="0" smtClean="0"/>
              <a:t> • Eliminate Avoidable Stress • Improve Your Attitude • Follow a Healthy Routine</a:t>
            </a:r>
            <a:endParaRPr lang="et-EE" dirty="0" smtClean="0"/>
          </a:p>
          <a:p>
            <a:r>
              <a:rPr lang="et-EE" dirty="0" smtClean="0"/>
              <a:t>Allikas: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Study</a:t>
            </a:r>
            <a:r>
              <a:rPr lang="et-EE" dirty="0" smtClean="0"/>
              <a:t> In </a:t>
            </a:r>
            <a:r>
              <a:rPr lang="et-EE" dirty="0" err="1" smtClean="0"/>
              <a:t>Collage</a:t>
            </a:r>
            <a:r>
              <a:rPr lang="et-EE" dirty="0"/>
              <a:t> </a:t>
            </a:r>
            <a:r>
              <a:rPr lang="et-EE" dirty="0" smtClean="0"/>
              <a:t>I osa</a:t>
            </a:r>
            <a:r>
              <a:rPr lang="et-EE" u="sng" dirty="0" smtClean="0"/>
              <a:t>, loe läbi</a:t>
            </a:r>
            <a:r>
              <a:rPr lang="et-EE" u="sng" smtClean="0"/>
              <a:t>, tutvu  </a:t>
            </a:r>
            <a:r>
              <a:rPr lang="et-EE" u="sng" dirty="0" smtClean="0"/>
              <a:t>lk 3-77 </a:t>
            </a:r>
          </a:p>
          <a:p>
            <a:pPr marL="0" indent="0">
              <a:buNone/>
            </a:pPr>
            <a:r>
              <a:rPr lang="et-EE" dirty="0" smtClean="0">
                <a:hlinkClick r:id="rId2"/>
              </a:rPr>
              <a:t>http://pelgulinna.weebly.com/12-k.html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81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Keskendumist saab soodustada 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189877"/>
              </p:ext>
            </p:extLst>
          </p:nvPr>
        </p:nvGraphicFramePr>
        <p:xfrm>
          <a:off x="838200" y="1825625"/>
          <a:ext cx="10515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9436">
                  <a:extLst>
                    <a:ext uri="{9D8B030D-6E8A-4147-A177-3AD203B41FA5}">
                      <a16:colId xmlns:a16="http://schemas.microsoft.com/office/drawing/2014/main" val="2163157904"/>
                    </a:ext>
                  </a:extLst>
                </a:gridCol>
                <a:gridCol w="1662546">
                  <a:extLst>
                    <a:ext uri="{9D8B030D-6E8A-4147-A177-3AD203B41FA5}">
                      <a16:colId xmlns:a16="http://schemas.microsoft.com/office/drawing/2014/main" val="2749227331"/>
                    </a:ext>
                  </a:extLst>
                </a:gridCol>
                <a:gridCol w="4703618">
                  <a:extLst>
                    <a:ext uri="{9D8B030D-6E8A-4147-A177-3AD203B41FA5}">
                      <a16:colId xmlns:a16="http://schemas.microsoft.com/office/drawing/2014/main" val="3705253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Olukord</a:t>
                      </a:r>
                      <a:r>
                        <a:rPr lang="et-EE" baseline="0" dirty="0" smtClean="0"/>
                        <a:t>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Seisund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Väljapääs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7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Vähene väljakutse ja vähesed oskused – ülesanne on nn mõttetu ja ise ei oska seda</a:t>
                      </a:r>
                      <a:r>
                        <a:rPr lang="et-EE" baseline="0" dirty="0" smtClean="0"/>
                        <a:t> lahendada, pole häid ideid v oskusi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apaatia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Rühmatöö</a:t>
                      </a:r>
                      <a:r>
                        <a:rPr lang="et-EE" baseline="0" dirty="0" smtClean="0"/>
                        <a:t> või juhendamine õpetaja või juhendaja poolt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87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Oskused ületavat</a:t>
                      </a:r>
                      <a:r>
                        <a:rPr lang="et-EE" baseline="0" dirty="0" smtClean="0"/>
                        <a:t> väljakutset, madal latt</a:t>
                      </a:r>
                    </a:p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igavus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Rühmatöö, sisu tihendamine enda jaoks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553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Väljakutse ületab oskusi,</a:t>
                      </a:r>
                      <a:r>
                        <a:rPr lang="et-EE" baseline="0" dirty="0" smtClean="0"/>
                        <a:t> kõrge latt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ärevus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Juhendamine</a:t>
                      </a:r>
                      <a:r>
                        <a:rPr lang="et-EE" baseline="0" dirty="0" smtClean="0"/>
                        <a:t> õpetaja v juhendaja poolt, </a:t>
                      </a:r>
                      <a:r>
                        <a:rPr lang="et-EE" dirty="0" smtClean="0"/>
                        <a:t> eesmärkide</a:t>
                      </a:r>
                      <a:r>
                        <a:rPr lang="et-EE" baseline="0" dirty="0" smtClean="0"/>
                        <a:t> ümbermõtlemine</a:t>
                      </a:r>
                    </a:p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066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Väljakutse</a:t>
                      </a:r>
                      <a:r>
                        <a:rPr lang="et-EE" baseline="0" dirty="0" smtClean="0"/>
                        <a:t> ja oskuste raskusaste on tasakaalus – huvitav ja jõukohane ülesanne, mis pakub parajat väljakutset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keskendumine</a:t>
                      </a:r>
                      <a:r>
                        <a:rPr lang="et-EE" baseline="0" dirty="0" smtClean="0"/>
                        <a:t> sooritusele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Lisavõtteid</a:t>
                      </a:r>
                      <a:r>
                        <a:rPr lang="et-EE" baseline="0" dirty="0" smtClean="0"/>
                        <a:t> pole vaja, siin kõik toimib – voog </a:t>
                      </a:r>
                    </a:p>
                    <a:p>
                      <a:r>
                        <a:rPr lang="et-EE" baseline="0" dirty="0" smtClean="0"/>
                        <a:t>(</a:t>
                      </a:r>
                      <a:r>
                        <a:rPr lang="et-EE" baseline="0" dirty="0" err="1" smtClean="0"/>
                        <a:t>flow</a:t>
                      </a:r>
                      <a:r>
                        <a:rPr lang="et-EE" baseline="0" dirty="0" smtClean="0"/>
                        <a:t>, kulgemine)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325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409</Words>
  <Application>Microsoft Office PowerPoint</Application>
  <PresentationFormat>Laiekraan</PresentationFormat>
  <Paragraphs>59</Paragraphs>
  <Slides>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Office'i kujundus</vt:lpstr>
      <vt:lpstr>MÕTLEMINE ÕPPIMINE</vt:lpstr>
      <vt:lpstr>Mõtlemine</vt:lpstr>
      <vt:lpstr>Kuidas pikka lauset arusaadavaks teha: joonista skeem</vt:lpstr>
      <vt:lpstr>Mõtle positiivselt?!</vt:lpstr>
      <vt:lpstr>MÄLU JA ÕPPIMINE – mälutreening, võtted</vt:lpstr>
      <vt:lpstr>Kuidas õppida? </vt:lpstr>
      <vt:lpstr>Keskendumist saab soodustada </vt:lpstr>
    </vt:vector>
  </TitlesOfParts>
  <Company>Tallinna Haridusamet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MÕTLEMINE ÕPPIMINE</dc:title>
  <dc:creator>kasutaja</dc:creator>
  <cp:lastModifiedBy>kasutaja</cp:lastModifiedBy>
  <cp:revision>12</cp:revision>
  <dcterms:created xsi:type="dcterms:W3CDTF">2021-02-09T10:41:16Z</dcterms:created>
  <dcterms:modified xsi:type="dcterms:W3CDTF">2021-02-09T12:45:00Z</dcterms:modified>
</cp:coreProperties>
</file>